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6" r:id="rId2"/>
    <p:sldId id="289" r:id="rId3"/>
    <p:sldId id="318" r:id="rId4"/>
    <p:sldId id="324" r:id="rId5"/>
    <p:sldId id="329" r:id="rId6"/>
    <p:sldId id="327" r:id="rId7"/>
    <p:sldId id="328" r:id="rId8"/>
    <p:sldId id="288" r:id="rId9"/>
    <p:sldId id="298" r:id="rId10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B3"/>
    <a:srgbClr val="FF9900"/>
    <a:srgbClr val="FF66CC"/>
    <a:srgbClr val="FFCCFF"/>
    <a:srgbClr val="6600CC"/>
    <a:srgbClr val="FF93FF"/>
    <a:srgbClr val="FF4FFF"/>
    <a:srgbClr val="FF99FF"/>
    <a:srgbClr val="FF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1ABBFE-1A53-4EFE-8516-8FF6F3D6A1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55B948-395A-4D67-AF4C-EED59EF32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r">
              <a:defRPr sz="1200"/>
            </a:lvl1pPr>
          </a:lstStyle>
          <a:p>
            <a:fld id="{9E190B0C-A475-4E50-A63F-CB1C10C29024}" type="datetime1">
              <a:rPr lang="en-US" smtClean="0"/>
              <a:t>3/1/2026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65400D-58E9-4DFE-B92F-09872D2E1D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C8963-ECC3-4CBD-AB7B-4D35505D79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r">
              <a:defRPr sz="1200"/>
            </a:lvl1pPr>
          </a:lstStyle>
          <a:p>
            <a:fld id="{791792AC-2E0C-4431-AF82-B2B503DFD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2573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r">
              <a:defRPr sz="1200"/>
            </a:lvl1pPr>
          </a:lstStyle>
          <a:p>
            <a:fld id="{FF55DB56-379B-4B22-AC9A-868EFCA80D72}" type="datetime1">
              <a:rPr lang="en-US" smtClean="0"/>
              <a:t>3/1/2026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03" tIns="46402" rIns="92803" bIns="464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44862"/>
            <a:ext cx="5608320" cy="3636704"/>
          </a:xfrm>
          <a:prstGeom prst="rect">
            <a:avLst/>
          </a:prstGeom>
        </p:spPr>
        <p:txBody>
          <a:bodyPr vert="horz" lIns="92803" tIns="46402" rIns="92803" bIns="464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r">
              <a:defRPr sz="1200"/>
            </a:lvl1pPr>
          </a:lstStyle>
          <a:p>
            <a:fld id="{18375FA8-C45D-4DF5-BE52-8683D5A4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646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C548-67FE-458E-B663-AB608F7E8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B9D44-1EDE-40E9-BE76-033902FF0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6A11B-7A4C-457B-A095-35DB328A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B502B-23D6-40F3-BE6E-057F8B11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6B0E-AEC5-4A85-A0CB-364528EF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6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B6FD-AB97-48C2-9BFD-D4B8B1F3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053B5-8C56-4553-B34C-27E402D29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05774-B3E7-4AEF-B71B-0FCD9956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95A76-8639-4CE9-876C-F4D9CBBC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66B0E-4231-4D11-8B97-B250B90B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6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12C718-4873-47A5-8EEC-C5776662C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AA3E9-8E49-4996-A0F9-1C82FA9E2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3DE32-A326-42F6-B74B-99E914C4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95386-3199-4FA2-8271-B899CA2B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A621F-A623-49DA-AC28-FB055012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7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8875F-F981-4A23-AC30-FA39398E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BE289-9C84-4117-885D-C749A28CB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35B0A-CD25-429F-92E3-5CE274C01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D4AB4-F09B-4769-B00C-85C47AE62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FCDE6-FB8C-437C-A97A-7109A3D3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5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5547-4C5D-44D5-9E49-B4910518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3B972-1383-409A-B898-C3E6374E1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00F9E-61A3-44F9-9FFD-DA08EC76D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919F3-FC65-49A3-9F5C-E8DA00C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DD9F0-5AF7-4AA5-9E83-9438A85F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0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749F-119B-417F-A576-ABD41D04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7D999-606C-48B7-ABF7-6DF7A7BE1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80A96-4F4A-46DE-AB07-26369BCAC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17403-96AC-4F65-958E-1D25B880B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DE11A-6880-4551-8539-088B994A9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D734C-94C0-4C11-B819-FC26D5D6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2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3CFD1-A1C0-4BCC-B7AF-AB83CC12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93A3A-0650-4EF8-83DD-92D6E5D1C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D35E5-D832-45DF-8758-568300168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9BECE-75F5-4A77-8451-EB7064364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64555-777B-4FF5-B16B-EE57A2960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20E673-33BD-45BA-8C01-48FB82DBE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2EE3C2-71BF-4912-A99B-8814C5335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85F93F-42E1-4329-8F1A-0FCB7A6A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2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24D8-3F60-48AA-BD80-4746F033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103FF6-5006-4106-8060-3EFCF463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0C73D-C919-4CEB-AB8D-F59BF5E8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29F84-436A-45C7-9181-4D3337EE4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7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3FD68-9A44-40C8-946E-DC24135B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1B5B9D-153C-4B3C-8F57-8FD8C0FF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7C110-6364-4819-AC60-B105764E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8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C790-7D9A-45A3-A6BD-5EE820A8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013D7-56FC-4252-8BEA-479C2CE1A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451FF-F05E-4F72-8DFA-C9C7F2FA0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D4F82-D51F-4D70-8789-AB2C73661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572E7-F08D-4393-82D5-96F72E21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2D780-771E-4142-A457-0032FF02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5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5BACE-6ADC-4901-B953-C3FC02FC9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166E9F-8C84-40C2-8009-F7E8F5755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1736C-A0CB-49DA-9BD2-7A68BBB42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173AB-2E28-476D-B612-2DC49DFF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45A3A-C33F-401C-9393-1F0EFFDB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6A949-F8AA-4508-BE71-345CAA793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9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D3CC5-2EC5-43DB-A69C-99D15B465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25225-E637-48AE-980F-8F10378BD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9F905-4740-4F0B-822B-CA4644565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2BE7-BCFB-424B-913A-9F9886CAD621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04706-102A-4056-A554-B93B3C79C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443DA-E68E-462B-899F-7884B9B64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26A76F-F5E6-45C7-89A3-4EB4370E0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6" r="-1" b="-1"/>
          <a:stretch/>
        </p:blipFill>
        <p:spPr>
          <a:xfrm>
            <a:off x="20" y="0"/>
            <a:ext cx="12191980" cy="70437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EFAFCE-0F80-4507-A2E8-2E07F8716B0C}"/>
              </a:ext>
            </a:extLst>
          </p:cNvPr>
          <p:cNvSpPr txBox="1"/>
          <p:nvPr/>
        </p:nvSpPr>
        <p:spPr>
          <a:xfrm>
            <a:off x="7241067" y="5390825"/>
            <a:ext cx="46249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  </a:t>
            </a:r>
          </a:p>
          <a:p>
            <a:pPr algn="ctr"/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WE ARE A TEAM.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49787CCE-1A6A-4DE4-8F5C-B16DD1EDA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893" y="513068"/>
            <a:ext cx="3862343" cy="45665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6BAF1A-395B-40BC-B77F-0FACA0DAEA4E}"/>
              </a:ext>
            </a:extLst>
          </p:cNvPr>
          <p:cNvSpPr txBox="1"/>
          <p:nvPr/>
        </p:nvSpPr>
        <p:spPr>
          <a:xfrm>
            <a:off x="531956" y="5364147"/>
            <a:ext cx="1939101" cy="954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1025 CAMPBELL ROAD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HOUSTON, TX 77055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PHONE: 713-465-8323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BEB5D1-F0F3-4A1E-A246-9582AF86D03C}"/>
              </a:ext>
            </a:extLst>
          </p:cNvPr>
          <p:cNvSpPr txBox="1"/>
          <p:nvPr/>
        </p:nvSpPr>
        <p:spPr>
          <a:xfrm>
            <a:off x="57786" y="2545104"/>
            <a:ext cx="41449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MONTHLY  NEWSLETTER:  </a:t>
            </a:r>
          </a:p>
          <a:p>
            <a:pPr algn="ctr"/>
            <a:r>
              <a:rPr lang="en-US" sz="24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MARCH   2026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9AD172-874F-4E86-9134-78C2791316A1}"/>
              </a:ext>
            </a:extLst>
          </p:cNvPr>
          <p:cNvSpPr txBox="1"/>
          <p:nvPr/>
        </p:nvSpPr>
        <p:spPr>
          <a:xfrm>
            <a:off x="0" y="313532"/>
            <a:ext cx="55898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spc="300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SPRING VALLEY VILLAGE POLICE DEPARTMENT</a:t>
            </a:r>
          </a:p>
        </p:txBody>
      </p:sp>
    </p:spTree>
    <p:extLst>
      <p:ext uri="{BB962C8B-B14F-4D97-AF65-F5344CB8AC3E}">
        <p14:creationId xmlns:p14="http://schemas.microsoft.com/office/powerpoint/2010/main" val="264440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0CC2A9-D406-4361-9FB3-571F6E75B745}"/>
              </a:ext>
            </a:extLst>
          </p:cNvPr>
          <p:cNvSpPr txBox="1">
            <a:spLocks/>
          </p:cNvSpPr>
          <p:nvPr/>
        </p:nvSpPr>
        <p:spPr>
          <a:xfrm>
            <a:off x="1" y="145238"/>
            <a:ext cx="7065818" cy="803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INTRODUCTION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B3B8D-5785-4320-AF6F-DF1D4EBCB9E2}"/>
              </a:ext>
            </a:extLst>
          </p:cNvPr>
          <p:cNvSpPr txBox="1"/>
          <p:nvPr/>
        </p:nvSpPr>
        <p:spPr>
          <a:xfrm>
            <a:off x="246201" y="1294494"/>
            <a:ext cx="8327431" cy="3898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Hilshire Village Residents,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600" dirty="0">
                <a:solidFill>
                  <a:srgbClr val="0D0DB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Spring is just around the corner, which means warmer weather and Spring Break cannot be far behind.  Below are a few things to keep in mind while you go about your daily activities.  As always we are available whenever you have concerns.</a:t>
            </a:r>
            <a:endParaRPr lang="en-US" sz="1600" b="1" i="1" dirty="0">
              <a:solidFill>
                <a:srgbClr val="0D0DB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>
                <a:solidFill>
                  <a:srgbClr val="0D0DB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IN MIND: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D0DB3"/>
                </a:solidFill>
              </a:rPr>
              <a:t>Be aware of increased activity regarding children playing outside.</a:t>
            </a:r>
            <a:endParaRPr lang="en-US" sz="1600" b="1" i="1" dirty="0">
              <a:solidFill>
                <a:srgbClr val="0D0DB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D0DB3"/>
                </a:solidFill>
              </a:rPr>
              <a:t>Be sure to lock all doors and windows in your home, when you are not on the premises.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D0DB3"/>
                </a:solidFill>
              </a:rPr>
              <a:t>Be sure to set the alarm for your residence and vehicle.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D0DB3"/>
                </a:solidFill>
              </a:rPr>
              <a:t>Lock your vehicle when it is unoccupied and remove all your valuables.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b="1" i="1" u="sng" dirty="0">
              <a:solidFill>
                <a:srgbClr val="0D0DB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Sincerely,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Chief M. Schulze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980B249F-8FBB-4C2D-8465-35D564527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556455" y="363877"/>
            <a:ext cx="2205559" cy="2665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5763491" y="6146784"/>
            <a:ext cx="64285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 </a:t>
            </a:r>
          </a:p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PHONE: 713-465-8323 / EMAIL: DISPATCH@SPRINGVALLEYTX.COM</a:t>
            </a:r>
          </a:p>
        </p:txBody>
      </p:sp>
    </p:spTree>
    <p:extLst>
      <p:ext uri="{BB962C8B-B14F-4D97-AF65-F5344CB8AC3E}">
        <p14:creationId xmlns:p14="http://schemas.microsoft.com/office/powerpoint/2010/main" val="2927073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358AE2-AF7D-4A99-9F17-55730A23715F}"/>
              </a:ext>
            </a:extLst>
          </p:cNvPr>
          <p:cNvSpPr txBox="1">
            <a:spLocks/>
          </p:cNvSpPr>
          <p:nvPr/>
        </p:nvSpPr>
        <p:spPr>
          <a:xfrm>
            <a:off x="110838" y="1456932"/>
            <a:ext cx="9116289" cy="39441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sure your garage and exterior doors are secured and locked at night. This includes your vehicles as well.</a:t>
            </a: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Sgt. T. Wood</a:t>
            </a: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sure your house numbers are large, visible, and lighted, if possible, to ensure a quick response in locating your residence.</a:t>
            </a: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Officer E. Gomez</a:t>
            </a: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sure your bicycles are secured for the night. As always be mindful of your package deliveries and secure them as soon as possible, or have a neighbor secure them for you.</a:t>
            </a: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Officer R. Martell</a:t>
            </a: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1025 CAMPBELL ROAD, HOUSTON, TX 77055 / PHONE: 713-465-8323 / EMAIL: DISPATCH@SPRINGVALLEYTX.COM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COMMUNITY MATTERS.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  WE ARE A TEAM.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8873" y="667221"/>
            <a:ext cx="798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Public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Service Announcement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PSA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) From Our Officers: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973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1025 CAMPBELL ROAD,  HOUSTON, TX 77055 / PHONE: 713-465-8323 / EMAIL: DISPATCH@SPRINGVALLEYTX.COM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7744081" y="381999"/>
            <a:ext cx="1943488" cy="23483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690026" y="1375999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COMMUNITY MATTERS.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  WE ARE A TEAM.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118B29-1AF4-B193-C913-6DF9356DFB0B}"/>
              </a:ext>
            </a:extLst>
          </p:cNvPr>
          <p:cNvSpPr txBox="1">
            <a:spLocks/>
          </p:cNvSpPr>
          <p:nvPr/>
        </p:nvSpPr>
        <p:spPr>
          <a:xfrm>
            <a:off x="0" y="22284"/>
            <a:ext cx="7188052" cy="803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MARCH 2026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C74CA38-5C16-E46E-4E11-A1D3697A6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837885"/>
              </p:ext>
            </p:extLst>
          </p:nvPr>
        </p:nvGraphicFramePr>
        <p:xfrm>
          <a:off x="283779" y="857839"/>
          <a:ext cx="6465814" cy="28887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sx="102000" sy="102000" algn="tl" rotWithShape="0">
                    <a:srgbClr val="0D0DB3">
                      <a:alpha val="40000"/>
                    </a:srgbClr>
                  </a:outerShdw>
                </a:effectLst>
                <a:tableStyleId>{5C22544A-7EE6-4342-B048-85BDC9FD1C3A}</a:tableStyleId>
              </a:tblPr>
              <a:tblGrid>
                <a:gridCol w="1718442">
                  <a:extLst>
                    <a:ext uri="{9D8B030D-6E8A-4147-A177-3AD203B41FA5}">
                      <a16:colId xmlns:a16="http://schemas.microsoft.com/office/drawing/2014/main" val="1397268744"/>
                    </a:ext>
                  </a:extLst>
                </a:gridCol>
                <a:gridCol w="1120691">
                  <a:extLst>
                    <a:ext uri="{9D8B030D-6E8A-4147-A177-3AD203B41FA5}">
                      <a16:colId xmlns:a16="http://schemas.microsoft.com/office/drawing/2014/main" val="1552433659"/>
                    </a:ext>
                  </a:extLst>
                </a:gridCol>
                <a:gridCol w="3626681">
                  <a:extLst>
                    <a:ext uri="{9D8B030D-6E8A-4147-A177-3AD203B41FA5}">
                      <a16:colId xmlns:a16="http://schemas.microsoft.com/office/drawing/2014/main" val="1207219125"/>
                    </a:ext>
                  </a:extLst>
                </a:gridCol>
              </a:tblGrid>
              <a:tr h="400488">
                <a:tc>
                  <a:txBody>
                    <a:bodyPr/>
                    <a:lstStyle/>
                    <a:p>
                      <a:r>
                        <a:rPr lang="en-US" sz="18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SPECIAL DAYS FOR THIS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48014"/>
                  </a:ext>
                </a:extLst>
              </a:tr>
              <a:tr h="477274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0D0DB3"/>
                          </a:solidFill>
                        </a:rPr>
                        <a:t>03-08-2026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D0DB3"/>
                          </a:solidFill>
                        </a:rPr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D0DB3"/>
                          </a:solidFill>
                        </a:rPr>
                        <a:t>DAYLIGHT SAVINGS TIME BEGINS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032756"/>
                  </a:ext>
                </a:extLst>
              </a:tr>
              <a:tr h="4772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D0DB3"/>
                          </a:solidFill>
                        </a:rPr>
                        <a:t>03-09-2026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D0DB3"/>
                          </a:solidFill>
                        </a:rPr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D0DB3"/>
                          </a:solidFill>
                        </a:rPr>
                        <a:t>SBISD SPRING BREAK BEGINS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046459"/>
                  </a:ext>
                </a:extLst>
              </a:tr>
              <a:tr h="568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D0DB3"/>
                          </a:solidFill>
                        </a:rPr>
                        <a:t>03-13-2026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D0DB3"/>
                          </a:solidFill>
                        </a:rPr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D0DB3"/>
                          </a:solidFill>
                        </a:rPr>
                        <a:t>SBISD</a:t>
                      </a:r>
                      <a:r>
                        <a:rPr lang="en-US" sz="1600" b="1" baseline="0" dirty="0">
                          <a:solidFill>
                            <a:srgbClr val="0D0DB3"/>
                          </a:solidFill>
                        </a:rPr>
                        <a:t> SPRING BREAK ENDS</a:t>
                      </a:r>
                      <a:endParaRPr lang="en-US" sz="1600" b="1" dirty="0">
                        <a:solidFill>
                          <a:srgbClr val="0D0DB3"/>
                        </a:solidFill>
                      </a:endParaRPr>
                    </a:p>
                    <a:p>
                      <a:endParaRPr lang="en-US" sz="1600" b="1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739828"/>
                  </a:ext>
                </a:extLst>
              </a:tr>
              <a:tr h="4772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D0DB3"/>
                          </a:solidFill>
                        </a:rPr>
                        <a:t>03-17-2026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D0DB3"/>
                          </a:solidFill>
                        </a:rPr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D0DB3"/>
                          </a:solidFill>
                        </a:rPr>
                        <a:t>ST. PATRICK’S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85044"/>
                  </a:ext>
                </a:extLst>
              </a:tr>
              <a:tr h="4772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D0DB3"/>
                          </a:solidFill>
                        </a:rPr>
                        <a:t>03-20-2026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D0DB3"/>
                          </a:solidFill>
                        </a:rPr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D0DB3"/>
                          </a:solidFill>
                        </a:rPr>
                        <a:t>FIRST DAY OF SPRING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375601"/>
                  </a:ext>
                </a:extLst>
              </a:tr>
            </a:tbl>
          </a:graphicData>
        </a:graphic>
      </p:graphicFrame>
      <p:pic>
        <p:nvPicPr>
          <p:cNvPr id="5" name="Picture 4" descr="A picture containing logo">
            <a:extLst>
              <a:ext uri="{FF2B5EF4-FFF2-40B4-BE49-F238E27FC236}">
                <a16:creationId xmlns:a16="http://schemas.microsoft.com/office/drawing/2014/main" id="{EE36BB7D-660D-FF2B-2DDB-FD9453485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023" y="3953438"/>
            <a:ext cx="2434126" cy="2434126"/>
          </a:xfrm>
          <a:prstGeom prst="rect">
            <a:avLst/>
          </a:prstGeom>
        </p:spPr>
      </p:pic>
      <p:pic>
        <p:nvPicPr>
          <p:cNvPr id="13" name="Picture 12" descr="A picture containing text, clock">
            <a:extLst>
              <a:ext uri="{FF2B5EF4-FFF2-40B4-BE49-F238E27FC236}">
                <a16:creationId xmlns:a16="http://schemas.microsoft.com/office/drawing/2014/main" id="{9B2DC5E9-B1A5-BDBF-57DB-E0F5E0ACD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3" y="4257453"/>
            <a:ext cx="2167742" cy="2029007"/>
          </a:xfrm>
          <a:prstGeom prst="rect">
            <a:avLst/>
          </a:prstGeom>
        </p:spPr>
      </p:pic>
      <p:pic>
        <p:nvPicPr>
          <p:cNvPr id="15" name="Picture 14" descr="A bird on a branch">
            <a:extLst>
              <a:ext uri="{FF2B5EF4-FFF2-40B4-BE49-F238E27FC236}">
                <a16:creationId xmlns:a16="http://schemas.microsoft.com/office/drawing/2014/main" id="{DD0B426A-4A62-E565-331F-A9822ABC91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722" y="3534195"/>
            <a:ext cx="3366967" cy="224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45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BD02E1-0758-6CDF-1205-38CD00135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9596730-214D-8397-7118-9ABE9BAF5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4825B4-8A56-695F-C271-A5D2F662EB11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1025 CAMPBELL ROAD, HOUSTON, TX 77055 / PHONE: 713-465-8323 / EMAIL: DISPATCH@SPRINGVALLEYTX.COM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ECDA059-AE49-991B-0B44-95136BDC97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22109A-7B6C-308F-F36A-705D01A25BE8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COMMUNITY MATTERS.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  WE ARE A TEAM.</a:t>
            </a:r>
          </a:p>
        </p:txBody>
      </p:sp>
      <p:pic>
        <p:nvPicPr>
          <p:cNvPr id="4" name="Picture 3" descr="Text">
            <a:extLst>
              <a:ext uri="{FF2B5EF4-FFF2-40B4-BE49-F238E27FC236}">
                <a16:creationId xmlns:a16="http://schemas.microsoft.com/office/drawing/2014/main" id="{C58DC117-EB43-7AC7-E12E-60B9B989F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17" y="442810"/>
            <a:ext cx="6400800" cy="553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42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358AE2-AF7D-4A99-9F17-55730A23715F}"/>
              </a:ext>
            </a:extLst>
          </p:cNvPr>
          <p:cNvSpPr txBox="1">
            <a:spLocks/>
          </p:cNvSpPr>
          <p:nvPr/>
        </p:nvSpPr>
        <p:spPr>
          <a:xfrm>
            <a:off x="110838" y="1456932"/>
            <a:ext cx="9116289" cy="3944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1025 CAMPBELL ROAD, HOUSTON, TX 77055 / PHONE: 713-465-8323 / EMAIL: DISPATCH@SPRINGVALLEYTX.COM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COMMUNITY MATTERS.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  WE ARE A TEAM.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265" y="3867581"/>
            <a:ext cx="3833891" cy="2389951"/>
          </a:xfrm>
          <a:prstGeom prst="rect">
            <a:avLst/>
          </a:prstGeom>
        </p:spPr>
      </p:pic>
      <p:pic>
        <p:nvPicPr>
          <p:cNvPr id="5" name="Picture 4" descr="Table">
            <a:extLst>
              <a:ext uri="{FF2B5EF4-FFF2-40B4-BE49-F238E27FC236}">
                <a16:creationId xmlns:a16="http://schemas.microsoft.com/office/drawing/2014/main" id="{49DFC51B-892B-5CEF-A34F-D47ADE5D4E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77" y="258450"/>
            <a:ext cx="5381296" cy="611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20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D5482B-C97C-692A-E1CD-14D70DE8E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525A319-2037-EF1C-8229-F278E2BE7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3C26C90-012C-66E0-5C8C-9591A8170B3E}"/>
              </a:ext>
            </a:extLst>
          </p:cNvPr>
          <p:cNvSpPr txBox="1">
            <a:spLocks/>
          </p:cNvSpPr>
          <p:nvPr/>
        </p:nvSpPr>
        <p:spPr>
          <a:xfrm>
            <a:off x="110838" y="1456932"/>
            <a:ext cx="9116289" cy="3944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FD6B25-603A-92A4-947F-E04269982094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1025 CAMPBELL ROAD, HOUSTON, TX 77055 / PHONE: 713-465-8323 / EMAIL: DISPATCH@SPRINGVALLEYTX.COM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89A2B08-6BF9-03DE-A4C7-9C9EA5CE4D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8AB29F-A2BC-217C-E9E7-F8F28BF8F1B5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COMMUNITY MATTERS.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  WE ARE A TEAM.</a:t>
            </a:r>
          </a:p>
        </p:txBody>
      </p:sp>
      <p:pic>
        <p:nvPicPr>
          <p:cNvPr id="2" name="Picture 1" descr="Graphical user interface, text, application, website">
            <a:extLst>
              <a:ext uri="{FF2B5EF4-FFF2-40B4-BE49-F238E27FC236}">
                <a16:creationId xmlns:a16="http://schemas.microsoft.com/office/drawing/2014/main" id="{BE9275A6-426B-86A2-8C59-5CC870498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54" y="209157"/>
            <a:ext cx="8062960" cy="1724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F30862-E679-F59F-8D36-0C867481E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54" y="1933903"/>
            <a:ext cx="8062960" cy="455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42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FEC660-6AAE-4008-9327-02157C1A930B}"/>
              </a:ext>
            </a:extLst>
          </p:cNvPr>
          <p:cNvSpPr txBox="1">
            <a:spLocks/>
          </p:cNvSpPr>
          <p:nvPr/>
        </p:nvSpPr>
        <p:spPr>
          <a:xfrm>
            <a:off x="1189836" y="85522"/>
            <a:ext cx="5190836" cy="54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SPRING VALLEY POLICE DEPARTMENT</a:t>
            </a:r>
            <a:r>
              <a:rPr lang="en-US" sz="2200" b="1" dirty="0">
                <a:solidFill>
                  <a:srgbClr val="0D0DB3"/>
                </a:solidFill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9A2692B-2A30-433B-902D-01DACAEF3468}"/>
              </a:ext>
            </a:extLst>
          </p:cNvPr>
          <p:cNvSpPr txBox="1">
            <a:spLocks/>
          </p:cNvSpPr>
          <p:nvPr/>
        </p:nvSpPr>
        <p:spPr>
          <a:xfrm>
            <a:off x="998608" y="539991"/>
            <a:ext cx="5190836" cy="54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8000" b="1" dirty="0">
                <a:solidFill>
                  <a:srgbClr val="0D0DB3"/>
                </a:solidFill>
                <a:latin typeface="Agency FB" panose="020B0503020202020204" pitchFamily="34" charset="0"/>
              </a:rPr>
              <a:t>HILSHIRE VILLAGE</a:t>
            </a:r>
          </a:p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CALLS BY TYPE:    02-01-2026 THRU 02-28-2026</a:t>
            </a:r>
            <a:endParaRPr lang="en-US" sz="2200" b="1" dirty="0">
              <a:solidFill>
                <a:srgbClr val="0D0DB3"/>
              </a:solidFill>
              <a:latin typeface="Agency FB" panose="020B0503020202020204" pitchFamily="34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8902520" y="358464"/>
            <a:ext cx="2205559" cy="2665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8808224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29E084-446C-E4AB-0CCE-1835D4BB8932}"/>
              </a:ext>
            </a:extLst>
          </p:cNvPr>
          <p:cNvSpPr txBox="1"/>
          <p:nvPr/>
        </p:nvSpPr>
        <p:spPr>
          <a:xfrm>
            <a:off x="8080185" y="5858306"/>
            <a:ext cx="385022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</a:t>
            </a:r>
          </a:p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PHONE: 713-465-8323 / EMAIL: DISPATCH@SPRINGVALLEYTX.COM</a:t>
            </a:r>
          </a:p>
        </p:txBody>
      </p:sp>
      <p:pic>
        <p:nvPicPr>
          <p:cNvPr id="3" name="Picture 2" descr="Table">
            <a:extLst>
              <a:ext uri="{FF2B5EF4-FFF2-40B4-BE49-F238E27FC236}">
                <a16:creationId xmlns:a16="http://schemas.microsoft.com/office/drawing/2014/main" id="{F9951FE9-FB2C-33D3-F1D6-6F875FBC7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734" y="1371311"/>
            <a:ext cx="4114240" cy="464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28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81D1EA8-B09B-4156-B85C-F5AF9C440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877729"/>
              </p:ext>
            </p:extLst>
          </p:nvPr>
        </p:nvGraphicFramePr>
        <p:xfrm>
          <a:off x="469095" y="1796863"/>
          <a:ext cx="6716709" cy="4066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1909">
                  <a:extLst>
                    <a:ext uri="{9D8B030D-6E8A-4147-A177-3AD203B41FA5}">
                      <a16:colId xmlns:a16="http://schemas.microsoft.com/office/drawing/2014/main" val="2237848879"/>
                    </a:ext>
                  </a:extLst>
                </a:gridCol>
                <a:gridCol w="906068">
                  <a:extLst>
                    <a:ext uri="{9D8B030D-6E8A-4147-A177-3AD203B41FA5}">
                      <a16:colId xmlns:a16="http://schemas.microsoft.com/office/drawing/2014/main" val="273384134"/>
                    </a:ext>
                  </a:extLst>
                </a:gridCol>
                <a:gridCol w="1980608">
                  <a:extLst>
                    <a:ext uri="{9D8B030D-6E8A-4147-A177-3AD203B41FA5}">
                      <a16:colId xmlns:a16="http://schemas.microsoft.com/office/drawing/2014/main" val="84159168"/>
                    </a:ext>
                  </a:extLst>
                </a:gridCol>
                <a:gridCol w="280888">
                  <a:extLst>
                    <a:ext uri="{9D8B030D-6E8A-4147-A177-3AD203B41FA5}">
                      <a16:colId xmlns:a16="http://schemas.microsoft.com/office/drawing/2014/main" val="2172215736"/>
                    </a:ext>
                  </a:extLst>
                </a:gridCol>
                <a:gridCol w="947236">
                  <a:extLst>
                    <a:ext uri="{9D8B030D-6E8A-4147-A177-3AD203B41FA5}">
                      <a16:colId xmlns:a16="http://schemas.microsoft.com/office/drawing/2014/main" val="2756215705"/>
                    </a:ext>
                  </a:extLst>
                </a:gridCol>
              </a:tblGrid>
              <a:tr h="48029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EMERGENCY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NON - EMERGENCY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99342"/>
                  </a:ext>
                </a:extLst>
              </a:tr>
              <a:tr h="298991"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911 - FOR ALL EMERGENCY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713-465-8323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118413"/>
                  </a:ext>
                </a:extLst>
              </a:tr>
              <a:tr h="322330"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988 – NATIONAL SUICIDE &amp; MENTAL HEALTH</a:t>
                      </a:r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4183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529278"/>
                  </a:ext>
                </a:extLst>
              </a:tr>
              <a:tr h="42979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SPRING VALLEY VILLAGE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VILLAGE FIRE DEPARTMENT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473143"/>
                  </a:ext>
                </a:extLst>
              </a:tr>
              <a:tr h="36971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CITY HALL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713-465-8308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VILLAGE FIRE DEPARTMENT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713-465-2323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865085"/>
                  </a:ext>
                </a:extLst>
              </a:tr>
              <a:tr h="30165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PD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713-465-8323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VFD - NON-EMERGENCY 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713-468-7941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979836"/>
                  </a:ext>
                </a:extLst>
              </a:tr>
              <a:tr h="33467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PD FAX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713-465-3135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344103"/>
                  </a:ext>
                </a:extLst>
              </a:tr>
              <a:tr h="339365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COURT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713-465-0333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rgbClr val="0066FF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691902"/>
                  </a:ext>
                </a:extLst>
              </a:tr>
              <a:tr h="10210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277803"/>
                  </a:ext>
                </a:extLst>
              </a:tr>
              <a:tr h="2342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HILSHIRE </a:t>
                      </a:r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VILLAGE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517154"/>
                  </a:ext>
                </a:extLst>
              </a:tr>
              <a:tr h="355155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>
                          <a:solidFill>
                            <a:srgbClr val="0D0DB3"/>
                          </a:solidFill>
                          <a:effectLst/>
                        </a:rPr>
                        <a:t>HILSHIRE </a:t>
                      </a:r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VILLAGE – CITY HALL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b="0" i="0" u="none" strike="noStrike" dirty="0">
                          <a:solidFill>
                            <a:srgbClr val="0D0DB3"/>
                          </a:solidFill>
                          <a:effectLst/>
                          <a:latin typeface="Calibri" panose="020F0502020204030204" pitchFamily="34" charset="0"/>
                        </a:rPr>
                        <a:t>713-973-1779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825269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0A2F2A78-6E9B-4996-9FCC-5D2758BAC0DF}"/>
              </a:ext>
            </a:extLst>
          </p:cNvPr>
          <p:cNvSpPr txBox="1">
            <a:spLocks/>
          </p:cNvSpPr>
          <p:nvPr/>
        </p:nvSpPr>
        <p:spPr>
          <a:xfrm>
            <a:off x="0" y="179173"/>
            <a:ext cx="7866845" cy="927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IMPORTANT NUMBERS AT A GLANCE</a:t>
            </a:r>
            <a:endParaRPr lang="en-US" sz="4800" dirty="0">
              <a:solidFill>
                <a:srgbClr val="0D0DB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/ PHONE: 713-465-8323 / EMAIL: DISPATCH@SPRINGVALLEYTX.COM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</p:spTree>
    <p:extLst>
      <p:ext uri="{BB962C8B-B14F-4D97-AF65-F5344CB8AC3E}">
        <p14:creationId xmlns:p14="http://schemas.microsoft.com/office/powerpoint/2010/main" val="3868625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13774</TotalTime>
  <Words>593</Words>
  <Application>Microsoft Office PowerPoint</Application>
  <PresentationFormat>Widescreen</PresentationFormat>
  <Paragraphs>97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Agency FB</vt:lpstr>
      <vt:lpstr>Arial</vt:lpstr>
      <vt:lpstr>Bahnschrift SemiCondensed</vt:lpstr>
      <vt:lpstr>Britannic Bold</vt:lpstr>
      <vt:lpstr>Calibri</vt:lpstr>
      <vt:lpstr>Calibri Light</vt:lpstr>
      <vt:lpstr>Impact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VALLEY VILLAGE POLICE DEPARTMENT</dc:title>
  <dc:creator>Mai Luong</dc:creator>
  <cp:lastModifiedBy>Mark Schulze</cp:lastModifiedBy>
  <cp:revision>142</cp:revision>
  <cp:lastPrinted>2022-08-01T09:19:45Z</cp:lastPrinted>
  <dcterms:created xsi:type="dcterms:W3CDTF">2022-04-29T05:53:13Z</dcterms:created>
  <dcterms:modified xsi:type="dcterms:W3CDTF">2026-03-01T22:43:36Z</dcterms:modified>
</cp:coreProperties>
</file>